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HFSCNtR8yt9StUAiWLwbUGGiy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cd42d71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cd42d71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cd42d71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cd42d71a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cd42d71a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cd42d71a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cd42d71a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cd42d71a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997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Úvodní snímek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svislý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vislý nadpis a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dpis a obsah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ovnání" type="twoTxTwoObj">
  <p:cSld name="TWO_OBJECTS_WITH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áhlaví oddílu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va obsahy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enom nadpis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ázdn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sah s titulk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ek s titulk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pson.com/robots-industrial-automation-development-software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control.com/technical-articles/introduction-to-epson-robot-programming/" TargetMode="External"/><Relationship Id="rId4" Type="http://schemas.openxmlformats.org/officeDocument/2006/relationships/hyperlink" Target="https://epsonrealisemore.co.in/epsonrobots/index.ph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9964" b="110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Calibri"/>
              <a:buNone/>
            </a:pPr>
            <a:r>
              <a:rPr lang="cs-CZ" sz="5200" dirty="0">
                <a:solidFill>
                  <a:srgbClr val="FFFFFF"/>
                </a:solidFill>
              </a:rPr>
              <a:t>Simulace paletování</a:t>
            </a:r>
            <a:endParaRPr dirty="0"/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cs-CZ" dirty="0">
                <a:solidFill>
                  <a:srgbClr val="FFFFFF"/>
                </a:solidFill>
              </a:rPr>
              <a:t>V robotickém studiu Epson RC+</a:t>
            </a:r>
            <a:endParaRPr dirty="0"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269" y="5584582"/>
            <a:ext cx="913554" cy="91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Obsah obrázku text&#10;&#10;Popis byl vytvořen automatick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38601" y="310552"/>
            <a:ext cx="4112145" cy="7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>
            <a:spLocks noGrp="1"/>
          </p:cNvSpPr>
          <p:nvPr>
            <p:ph type="title"/>
          </p:nvPr>
        </p:nvSpPr>
        <p:spPr>
          <a:xfrm>
            <a:off x="522170" y="354563"/>
            <a:ext cx="6130556" cy="64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cs-CZ"/>
              <a:t>Funkce Robotické ruky</a:t>
            </a:r>
            <a:endParaRPr/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t="-199" b="395"/>
          <a:stretch/>
        </p:blipFill>
        <p:spPr>
          <a:xfrm>
            <a:off x="1465346" y="1130835"/>
            <a:ext cx="3722034" cy="517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AB8392ED-0A33-FBD4-0338-D3FC57321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891" y="1369093"/>
            <a:ext cx="4400550" cy="4314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 dirty="0"/>
              <a:t>Funkce chapadla</a:t>
            </a:r>
            <a:endParaRPr dirty="0"/>
          </a:p>
        </p:txBody>
      </p:sp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171" y="1690688"/>
            <a:ext cx="5565892" cy="434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07E67617-1FC8-8E80-C87D-DE61967A9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49" y="2064982"/>
            <a:ext cx="1898565" cy="2728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Pozicování dílů</a:t>
            </a:r>
            <a:endParaRPr/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22549"/>
            <a:ext cx="5397790" cy="462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E5C7E841-13A5-177A-E36F-163C14D3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62" y="1828717"/>
            <a:ext cx="5397790" cy="40756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cd42d71aa_0_0"/>
          <p:cNvSpPr txBox="1">
            <a:spLocks noGrp="1"/>
          </p:cNvSpPr>
          <p:nvPr>
            <p:ph type="title"/>
          </p:nvPr>
        </p:nvSpPr>
        <p:spPr>
          <a:xfrm>
            <a:off x="838200" y="19758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Nahrávka simulace</a:t>
            </a:r>
            <a:endParaRPr dirty="0"/>
          </a:p>
        </p:txBody>
      </p:sp>
      <p:pic>
        <p:nvPicPr>
          <p:cNvPr id="2" name="EPSON_RC+_Projekt">
            <a:hlinkClick r:id="" action="ppaction://media"/>
            <a:extLst>
              <a:ext uri="{FF2B5EF4-FFF2-40B4-BE49-F238E27FC236}">
                <a16:creationId xmlns:a16="http://schemas.microsoft.com/office/drawing/2014/main" id="{BB907989-AD24-92C9-C0DF-7E701AAE26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010" y="1342033"/>
            <a:ext cx="9449979" cy="5318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cd42d71aa_0_13"/>
          <p:cNvSpPr txBox="1">
            <a:spLocks noGrp="1"/>
          </p:cNvSpPr>
          <p:nvPr>
            <p:ph type="ctrTitle"/>
          </p:nvPr>
        </p:nvSpPr>
        <p:spPr>
          <a:xfrm>
            <a:off x="1524000" y="2429769"/>
            <a:ext cx="9144000" cy="1221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Výsledky měření</a:t>
            </a:r>
            <a:endParaRPr/>
          </a:p>
        </p:txBody>
      </p:sp>
      <p:pic>
        <p:nvPicPr>
          <p:cNvPr id="2" name="Google Shape;95;p2" descr="A close up of a logo&#10;&#10;Description automatically generated">
            <a:extLst>
              <a:ext uri="{FF2B5EF4-FFF2-40B4-BE49-F238E27FC236}">
                <a16:creationId xmlns:a16="http://schemas.microsoft.com/office/drawing/2014/main" id="{4CC5C092-579A-03AA-B58F-478CD4E9E14C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538233" y="5905314"/>
            <a:ext cx="3066661" cy="5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6;p2">
            <a:extLst>
              <a:ext uri="{FF2B5EF4-FFF2-40B4-BE49-F238E27FC236}">
                <a16:creationId xmlns:a16="http://schemas.microsoft.com/office/drawing/2014/main" id="{BC86BBBF-0C06-3C11-3C41-ABA869E3F0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541" y="5525420"/>
            <a:ext cx="2625227" cy="9674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45600884-A6D3-A41D-D740-04BFC815DF49}"/>
              </a:ext>
            </a:extLst>
          </p:cNvPr>
          <p:cNvSpPr/>
          <p:nvPr/>
        </p:nvSpPr>
        <p:spPr>
          <a:xfrm>
            <a:off x="5199648" y="6188564"/>
            <a:ext cx="1792704" cy="36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 u="none" strike="noStrike" cap="none">
                <a:solidFill>
                  <a:srgbClr val="384557"/>
                </a:solidFill>
                <a:latin typeface="Arial"/>
                <a:ea typeface="Arial"/>
                <a:cs typeface="Arial"/>
                <a:sym typeface="Arial"/>
              </a:rPr>
              <a:t>Brno, 2023</a:t>
            </a:r>
            <a:endParaRPr sz="1600" b="1" i="0" u="none" strike="noStrike" cap="none">
              <a:solidFill>
                <a:srgbClr val="38455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Výsledné porovnání výkonnosti</a:t>
            </a:r>
            <a:endParaRPr/>
          </a:p>
        </p:txBody>
      </p:sp>
      <p:sp>
        <p:nvSpPr>
          <p:cNvPr id="186" name="Google Shape;186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/>
              <a:t>Výstup programu ve vyskakovacím oknu</a:t>
            </a:r>
            <a:endParaRPr/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702" y="2464832"/>
            <a:ext cx="8966595" cy="437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/>
          <p:nvPr/>
        </p:nvSpPr>
        <p:spPr>
          <a:xfrm>
            <a:off x="2534866" y="810069"/>
            <a:ext cx="7282936" cy="861774"/>
          </a:xfrm>
          <a:custGeom>
            <a:avLst/>
            <a:gdLst/>
            <a:ahLst/>
            <a:cxnLst/>
            <a:rect l="l" t="t" r="r" b="b"/>
            <a:pathLst>
              <a:path w="7282936" h="861774" fill="none" extrusionOk="0">
                <a:moveTo>
                  <a:pt x="0" y="0"/>
                </a:moveTo>
                <a:cubicBezTo>
                  <a:pt x="221087" y="-44074"/>
                  <a:pt x="341293" y="22420"/>
                  <a:pt x="487396" y="0"/>
                </a:cubicBezTo>
                <a:cubicBezTo>
                  <a:pt x="633499" y="-22420"/>
                  <a:pt x="899397" y="16852"/>
                  <a:pt x="1047622" y="0"/>
                </a:cubicBezTo>
                <a:cubicBezTo>
                  <a:pt x="1195847" y="-16852"/>
                  <a:pt x="1580244" y="26148"/>
                  <a:pt x="1753507" y="0"/>
                </a:cubicBezTo>
                <a:cubicBezTo>
                  <a:pt x="1926770" y="-26148"/>
                  <a:pt x="2234127" y="50714"/>
                  <a:pt x="2386562" y="0"/>
                </a:cubicBezTo>
                <a:cubicBezTo>
                  <a:pt x="2538998" y="-50714"/>
                  <a:pt x="2733780" y="17100"/>
                  <a:pt x="2873959" y="0"/>
                </a:cubicBezTo>
                <a:cubicBezTo>
                  <a:pt x="3014138" y="-17100"/>
                  <a:pt x="3315768" y="54629"/>
                  <a:pt x="3507014" y="0"/>
                </a:cubicBezTo>
                <a:cubicBezTo>
                  <a:pt x="3698260" y="-54629"/>
                  <a:pt x="3715918" y="39198"/>
                  <a:pt x="3921581" y="0"/>
                </a:cubicBezTo>
                <a:cubicBezTo>
                  <a:pt x="4127244" y="-39198"/>
                  <a:pt x="4230613" y="43670"/>
                  <a:pt x="4481807" y="0"/>
                </a:cubicBezTo>
                <a:cubicBezTo>
                  <a:pt x="4733001" y="-43670"/>
                  <a:pt x="4766581" y="41266"/>
                  <a:pt x="4969203" y="0"/>
                </a:cubicBezTo>
                <a:cubicBezTo>
                  <a:pt x="5171825" y="-41266"/>
                  <a:pt x="5350785" y="17747"/>
                  <a:pt x="5456600" y="0"/>
                </a:cubicBezTo>
                <a:cubicBezTo>
                  <a:pt x="5562415" y="-17747"/>
                  <a:pt x="5747750" y="33612"/>
                  <a:pt x="6016826" y="0"/>
                </a:cubicBezTo>
                <a:cubicBezTo>
                  <a:pt x="6285902" y="-33612"/>
                  <a:pt x="6259187" y="918"/>
                  <a:pt x="6358563" y="0"/>
                </a:cubicBezTo>
                <a:cubicBezTo>
                  <a:pt x="6457939" y="-918"/>
                  <a:pt x="6990204" y="63438"/>
                  <a:pt x="7282936" y="0"/>
                </a:cubicBezTo>
                <a:cubicBezTo>
                  <a:pt x="7302234" y="113660"/>
                  <a:pt x="7268772" y="268371"/>
                  <a:pt x="7282936" y="448122"/>
                </a:cubicBezTo>
                <a:cubicBezTo>
                  <a:pt x="7297100" y="627873"/>
                  <a:pt x="7264130" y="702377"/>
                  <a:pt x="7282936" y="861774"/>
                </a:cubicBezTo>
                <a:cubicBezTo>
                  <a:pt x="7063167" y="878196"/>
                  <a:pt x="6909707" y="839199"/>
                  <a:pt x="6577051" y="861774"/>
                </a:cubicBezTo>
                <a:cubicBezTo>
                  <a:pt x="6244395" y="884349"/>
                  <a:pt x="6358786" y="850736"/>
                  <a:pt x="6235314" y="861774"/>
                </a:cubicBezTo>
                <a:cubicBezTo>
                  <a:pt x="6111842" y="872812"/>
                  <a:pt x="5850427" y="823936"/>
                  <a:pt x="5602258" y="861774"/>
                </a:cubicBezTo>
                <a:cubicBezTo>
                  <a:pt x="5354089" y="899612"/>
                  <a:pt x="5315198" y="854396"/>
                  <a:pt x="5187691" y="861774"/>
                </a:cubicBezTo>
                <a:cubicBezTo>
                  <a:pt x="5060184" y="869152"/>
                  <a:pt x="4859693" y="841829"/>
                  <a:pt x="4627465" y="861774"/>
                </a:cubicBezTo>
                <a:cubicBezTo>
                  <a:pt x="4395237" y="881719"/>
                  <a:pt x="4351393" y="815234"/>
                  <a:pt x="4212898" y="861774"/>
                </a:cubicBezTo>
                <a:cubicBezTo>
                  <a:pt x="4074403" y="908314"/>
                  <a:pt x="3785432" y="855253"/>
                  <a:pt x="3652673" y="861774"/>
                </a:cubicBezTo>
                <a:cubicBezTo>
                  <a:pt x="3519915" y="868295"/>
                  <a:pt x="3213598" y="823558"/>
                  <a:pt x="2946788" y="861774"/>
                </a:cubicBezTo>
                <a:cubicBezTo>
                  <a:pt x="2679979" y="899990"/>
                  <a:pt x="2450212" y="849812"/>
                  <a:pt x="2313733" y="861774"/>
                </a:cubicBezTo>
                <a:cubicBezTo>
                  <a:pt x="2177254" y="873736"/>
                  <a:pt x="2135881" y="831957"/>
                  <a:pt x="1971995" y="861774"/>
                </a:cubicBezTo>
                <a:cubicBezTo>
                  <a:pt x="1808109" y="891591"/>
                  <a:pt x="1597089" y="821040"/>
                  <a:pt x="1338940" y="861774"/>
                </a:cubicBezTo>
                <a:cubicBezTo>
                  <a:pt x="1080791" y="902508"/>
                  <a:pt x="980092" y="823246"/>
                  <a:pt x="633055" y="861774"/>
                </a:cubicBezTo>
                <a:cubicBezTo>
                  <a:pt x="286019" y="900302"/>
                  <a:pt x="274826" y="839320"/>
                  <a:pt x="0" y="861774"/>
                </a:cubicBezTo>
                <a:cubicBezTo>
                  <a:pt x="-27615" y="743833"/>
                  <a:pt x="25274" y="643458"/>
                  <a:pt x="0" y="456740"/>
                </a:cubicBezTo>
                <a:cubicBezTo>
                  <a:pt x="-25274" y="270022"/>
                  <a:pt x="20747" y="198241"/>
                  <a:pt x="0" y="0"/>
                </a:cubicBezTo>
                <a:close/>
              </a:path>
              <a:path w="7282936" h="861774" extrusionOk="0">
                <a:moveTo>
                  <a:pt x="0" y="0"/>
                </a:moveTo>
                <a:cubicBezTo>
                  <a:pt x="309627" y="-42309"/>
                  <a:pt x="470333" y="79033"/>
                  <a:pt x="705885" y="0"/>
                </a:cubicBezTo>
                <a:cubicBezTo>
                  <a:pt x="941438" y="-79033"/>
                  <a:pt x="908299" y="35299"/>
                  <a:pt x="1047622" y="0"/>
                </a:cubicBezTo>
                <a:cubicBezTo>
                  <a:pt x="1186945" y="-35299"/>
                  <a:pt x="1309308" y="19110"/>
                  <a:pt x="1462189" y="0"/>
                </a:cubicBezTo>
                <a:cubicBezTo>
                  <a:pt x="1615070" y="-19110"/>
                  <a:pt x="1868116" y="75854"/>
                  <a:pt x="2168074" y="0"/>
                </a:cubicBezTo>
                <a:cubicBezTo>
                  <a:pt x="2468032" y="-75854"/>
                  <a:pt x="2461482" y="12546"/>
                  <a:pt x="2655471" y="0"/>
                </a:cubicBezTo>
                <a:cubicBezTo>
                  <a:pt x="2849460" y="-12546"/>
                  <a:pt x="2865811" y="38727"/>
                  <a:pt x="2997208" y="0"/>
                </a:cubicBezTo>
                <a:cubicBezTo>
                  <a:pt x="3128605" y="-38727"/>
                  <a:pt x="3328118" y="2584"/>
                  <a:pt x="3411775" y="0"/>
                </a:cubicBezTo>
                <a:cubicBezTo>
                  <a:pt x="3495432" y="-2584"/>
                  <a:pt x="3664235" y="23950"/>
                  <a:pt x="3753513" y="0"/>
                </a:cubicBezTo>
                <a:cubicBezTo>
                  <a:pt x="3842791" y="-23950"/>
                  <a:pt x="3971141" y="21796"/>
                  <a:pt x="4095251" y="0"/>
                </a:cubicBezTo>
                <a:cubicBezTo>
                  <a:pt x="4219361" y="-21796"/>
                  <a:pt x="4388665" y="2649"/>
                  <a:pt x="4582647" y="0"/>
                </a:cubicBezTo>
                <a:cubicBezTo>
                  <a:pt x="4776629" y="-2649"/>
                  <a:pt x="4955871" y="26527"/>
                  <a:pt x="5070044" y="0"/>
                </a:cubicBezTo>
                <a:cubicBezTo>
                  <a:pt x="5184217" y="-26527"/>
                  <a:pt x="5458894" y="32173"/>
                  <a:pt x="5703099" y="0"/>
                </a:cubicBezTo>
                <a:cubicBezTo>
                  <a:pt x="5947305" y="-32173"/>
                  <a:pt x="6144075" y="26746"/>
                  <a:pt x="6336154" y="0"/>
                </a:cubicBezTo>
                <a:cubicBezTo>
                  <a:pt x="6528233" y="-26746"/>
                  <a:pt x="7023887" y="112664"/>
                  <a:pt x="7282936" y="0"/>
                </a:cubicBezTo>
                <a:cubicBezTo>
                  <a:pt x="7311332" y="85259"/>
                  <a:pt x="7271965" y="325221"/>
                  <a:pt x="7282936" y="413652"/>
                </a:cubicBezTo>
                <a:cubicBezTo>
                  <a:pt x="7293907" y="502083"/>
                  <a:pt x="7270775" y="683273"/>
                  <a:pt x="7282936" y="861774"/>
                </a:cubicBezTo>
                <a:cubicBezTo>
                  <a:pt x="7115250" y="875260"/>
                  <a:pt x="6975799" y="846303"/>
                  <a:pt x="6868369" y="861774"/>
                </a:cubicBezTo>
                <a:cubicBezTo>
                  <a:pt x="6760939" y="877245"/>
                  <a:pt x="6561967" y="830158"/>
                  <a:pt x="6380972" y="861774"/>
                </a:cubicBezTo>
                <a:cubicBezTo>
                  <a:pt x="6199977" y="893390"/>
                  <a:pt x="6083714" y="840338"/>
                  <a:pt x="5820747" y="861774"/>
                </a:cubicBezTo>
                <a:cubicBezTo>
                  <a:pt x="5557781" y="883210"/>
                  <a:pt x="5464282" y="798085"/>
                  <a:pt x="5260521" y="861774"/>
                </a:cubicBezTo>
                <a:cubicBezTo>
                  <a:pt x="5056760" y="925463"/>
                  <a:pt x="4939841" y="827123"/>
                  <a:pt x="4773124" y="861774"/>
                </a:cubicBezTo>
                <a:cubicBezTo>
                  <a:pt x="4606407" y="896425"/>
                  <a:pt x="4447079" y="822876"/>
                  <a:pt x="4285728" y="861774"/>
                </a:cubicBezTo>
                <a:cubicBezTo>
                  <a:pt x="4124377" y="900672"/>
                  <a:pt x="4080577" y="821795"/>
                  <a:pt x="3943990" y="861774"/>
                </a:cubicBezTo>
                <a:cubicBezTo>
                  <a:pt x="3807403" y="901753"/>
                  <a:pt x="3605417" y="826166"/>
                  <a:pt x="3383764" y="861774"/>
                </a:cubicBezTo>
                <a:cubicBezTo>
                  <a:pt x="3162111" y="897382"/>
                  <a:pt x="3151208" y="849745"/>
                  <a:pt x="2969197" y="861774"/>
                </a:cubicBezTo>
                <a:cubicBezTo>
                  <a:pt x="2787186" y="873803"/>
                  <a:pt x="2700586" y="855023"/>
                  <a:pt x="2554630" y="861774"/>
                </a:cubicBezTo>
                <a:cubicBezTo>
                  <a:pt x="2408674" y="868525"/>
                  <a:pt x="2373643" y="830710"/>
                  <a:pt x="2212892" y="861774"/>
                </a:cubicBezTo>
                <a:cubicBezTo>
                  <a:pt x="2052141" y="892838"/>
                  <a:pt x="1828791" y="806423"/>
                  <a:pt x="1725496" y="861774"/>
                </a:cubicBezTo>
                <a:cubicBezTo>
                  <a:pt x="1622201" y="917125"/>
                  <a:pt x="1234357" y="800111"/>
                  <a:pt x="1019611" y="861774"/>
                </a:cubicBezTo>
                <a:cubicBezTo>
                  <a:pt x="804865" y="923437"/>
                  <a:pt x="765285" y="825989"/>
                  <a:pt x="532215" y="861774"/>
                </a:cubicBezTo>
                <a:cubicBezTo>
                  <a:pt x="299145" y="897559"/>
                  <a:pt x="215063" y="842043"/>
                  <a:pt x="0" y="861774"/>
                </a:cubicBezTo>
                <a:cubicBezTo>
                  <a:pt x="-8613" y="758840"/>
                  <a:pt x="12477" y="636313"/>
                  <a:pt x="0" y="439505"/>
                </a:cubicBezTo>
                <a:cubicBezTo>
                  <a:pt x="-12477" y="242697"/>
                  <a:pt x="21708" y="113780"/>
                  <a:pt x="0" y="0"/>
                </a:cubicBezTo>
                <a:close/>
              </a:path>
            </a:pathLst>
          </a:cu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5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Děkujeme za pozornost!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 amt="70000"/>
          </a:blip>
          <a:srcRect t="9868" b="12620"/>
          <a:stretch/>
        </p:blipFill>
        <p:spPr>
          <a:xfrm>
            <a:off x="2534866" y="2323768"/>
            <a:ext cx="7122268" cy="310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5;p2" descr="A close up of a logo&#10;&#10;Description automatically generated">
            <a:extLst>
              <a:ext uri="{FF2B5EF4-FFF2-40B4-BE49-F238E27FC236}">
                <a16:creationId xmlns:a16="http://schemas.microsoft.com/office/drawing/2014/main" id="{A4176C95-F15D-B6E9-47B9-7CFCDD756D88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</a:blip>
          <a:srcRect/>
          <a:stretch/>
        </p:blipFill>
        <p:spPr>
          <a:xfrm>
            <a:off x="8538233" y="5905314"/>
            <a:ext cx="3066661" cy="5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6;p2">
            <a:extLst>
              <a:ext uri="{FF2B5EF4-FFF2-40B4-BE49-F238E27FC236}">
                <a16:creationId xmlns:a16="http://schemas.microsoft.com/office/drawing/2014/main" id="{196D34A5-E32E-FE8B-7446-1F9F5EA1614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541" y="5525420"/>
            <a:ext cx="2625227" cy="9674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AA5AE328-A964-E725-D60C-583782AE9784}"/>
              </a:ext>
            </a:extLst>
          </p:cNvPr>
          <p:cNvSpPr/>
          <p:nvPr/>
        </p:nvSpPr>
        <p:spPr>
          <a:xfrm>
            <a:off x="5199648" y="6188564"/>
            <a:ext cx="1792704" cy="36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 u="none" strike="noStrike" cap="none">
                <a:solidFill>
                  <a:srgbClr val="384557"/>
                </a:solidFill>
                <a:latin typeface="Arial"/>
                <a:ea typeface="Arial"/>
                <a:cs typeface="Arial"/>
                <a:sym typeface="Arial"/>
              </a:rPr>
              <a:t>Brno, 2023</a:t>
            </a:r>
            <a:endParaRPr sz="1600" b="1" i="0" u="none" strike="noStrike" cap="none">
              <a:solidFill>
                <a:srgbClr val="38455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 dirty="0"/>
              <a:t>Zdroje</a:t>
            </a:r>
            <a:endParaRPr dirty="0"/>
          </a:p>
        </p:txBody>
      </p:sp>
      <p:sp>
        <p:nvSpPr>
          <p:cNvPr id="199" name="Google Shape;19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u="sng" dirty="0">
                <a:solidFill>
                  <a:schemeClr val="hlink"/>
                </a:solidFill>
                <a:hlinkClick r:id="rId3"/>
              </a:rPr>
              <a:t>https://epson.com/robots-industrial-automation-development-software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u="sng" dirty="0">
                <a:solidFill>
                  <a:schemeClr val="hlink"/>
                </a:solidFill>
                <a:hlinkClick r:id="rId4"/>
              </a:rPr>
              <a:t>https://epsonrealisemore.co.in/epsonrobots/index.php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u="sng" dirty="0">
                <a:solidFill>
                  <a:schemeClr val="hlink"/>
                </a:solidFill>
                <a:hlinkClick r:id="rId5"/>
              </a:rPr>
              <a:t>https://control.com/technical-articles/introduction-to-epson-robot-programming/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" name="Google Shape;95;p2" descr="A close up of a logo&#10;&#10;Description automatically generated">
            <a:extLst>
              <a:ext uri="{FF2B5EF4-FFF2-40B4-BE49-F238E27FC236}">
                <a16:creationId xmlns:a16="http://schemas.microsoft.com/office/drawing/2014/main" id="{9EEBBB2F-1B0E-D806-635F-B62E5DCA6AD0}"/>
              </a:ext>
            </a:extLst>
          </p:cNvPr>
          <p:cNvPicPr preferRelativeResize="0"/>
          <p:nvPr/>
        </p:nvPicPr>
        <p:blipFill rotWithShape="1">
          <a:blip r:embed="rId6">
            <a:alphaModFix amt="35000"/>
          </a:blip>
          <a:srcRect/>
          <a:stretch/>
        </p:blipFill>
        <p:spPr>
          <a:xfrm>
            <a:off x="8538233" y="5905314"/>
            <a:ext cx="3066661" cy="5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6;p2">
            <a:extLst>
              <a:ext uri="{FF2B5EF4-FFF2-40B4-BE49-F238E27FC236}">
                <a16:creationId xmlns:a16="http://schemas.microsoft.com/office/drawing/2014/main" id="{325D3E7E-5500-1AA5-8EA6-1C9B8D2103B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8541" y="5525420"/>
            <a:ext cx="2625227" cy="9674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97DDFB9F-E2B4-FA3F-CA35-5996A7A0E5EF}"/>
              </a:ext>
            </a:extLst>
          </p:cNvPr>
          <p:cNvSpPr/>
          <p:nvPr/>
        </p:nvSpPr>
        <p:spPr>
          <a:xfrm>
            <a:off x="5199648" y="6188564"/>
            <a:ext cx="1792704" cy="36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 u="none" strike="noStrike" cap="none">
                <a:solidFill>
                  <a:srgbClr val="384557"/>
                </a:solidFill>
                <a:latin typeface="Arial"/>
                <a:ea typeface="Arial"/>
                <a:cs typeface="Arial"/>
                <a:sym typeface="Arial"/>
              </a:rPr>
              <a:t>Brno, 2023</a:t>
            </a:r>
            <a:endParaRPr sz="1600" b="1" i="0" u="none" strike="noStrike" cap="none">
              <a:solidFill>
                <a:srgbClr val="38455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 descr="A close up of a logo&#10;&#10;Description automatically generated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538233" y="5905314"/>
            <a:ext cx="3066661" cy="5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541" y="5525420"/>
            <a:ext cx="2625227" cy="9674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5199648" y="6188564"/>
            <a:ext cx="1792704" cy="36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 u="none" strike="noStrike" cap="none">
                <a:solidFill>
                  <a:srgbClr val="384557"/>
                </a:solidFill>
                <a:latin typeface="Arial"/>
                <a:ea typeface="Arial"/>
                <a:cs typeface="Arial"/>
                <a:sym typeface="Arial"/>
              </a:rPr>
              <a:t>Brno, 2023</a:t>
            </a:r>
            <a:endParaRPr sz="1600" b="1" i="0" u="none" strike="noStrike" cap="none">
              <a:solidFill>
                <a:srgbClr val="38455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609600" y="2490150"/>
            <a:ext cx="109728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4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Tým: </a:t>
            </a:r>
            <a:r>
              <a:rPr lang="cs-CZ" sz="4000" b="1" dirty="0">
                <a:solidFill>
                  <a:schemeClr val="dk1"/>
                </a:solidFill>
              </a:rPr>
              <a:t>“Hranatí lidé”</a:t>
            </a:r>
            <a:endParaRPr sz="4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1" u="none" strike="noStrike" cap="none" dirty="0">
              <a:solidFill>
                <a:srgbClr val="38455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000" b="0" i="0" u="none" strike="noStrike" cap="none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Členové týmu: Jakub </a:t>
            </a:r>
            <a:r>
              <a:rPr lang="cs-CZ" sz="2000" b="0" i="0" u="none" strike="noStrike" cap="none" dirty="0" err="1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Eim</a:t>
            </a:r>
            <a:r>
              <a:rPr lang="cs-CZ" sz="2000" b="0" i="0" u="none" strike="noStrike" cap="none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, Jan Fiala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000" b="0" i="0" u="none" strike="noStrike" cap="none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VRM - PROGRAMOVÁNÍ ROBOTŮ A MANIPULÁTORŮ </a:t>
            </a:r>
            <a:endParaRPr sz="2000" b="0" i="0" u="none" strike="noStrike" cap="none" dirty="0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cs-CZ" dirty="0"/>
              <a:t>Popis a cíle projektu:</a:t>
            </a:r>
            <a:endParaRPr dirty="0"/>
          </a:p>
        </p:txBody>
      </p:sp>
      <p:sp>
        <p:nvSpPr>
          <p:cNvPr id="104" name="Google Shape;10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760242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/>
            <a:r>
              <a:rPr lang="cs-CZ" dirty="0"/>
              <a:t>vytvořený projekt slouží k porovnání vlastností tří zvolených robotů typu SCARA od firmy EPSON</a:t>
            </a:r>
          </a:p>
          <a:p>
            <a:pPr indent="-457200"/>
            <a:r>
              <a:rPr lang="cs-CZ" dirty="0"/>
              <a:t>jednotlivé stoly obsahují zásobník na součástky, kam každý robot ve své maximální rychlosti skládá na vytvořenou paletku díly</a:t>
            </a:r>
          </a:p>
          <a:p>
            <a:pPr indent="-457200"/>
            <a:r>
              <a:rPr lang="cs-CZ" dirty="0"/>
              <a:t>během simulace jsou měřeny rychlosti jednotlivých stanic pro dva různé druhy zatížení, 3 a 6 Kg</a:t>
            </a:r>
          </a:p>
          <a:p>
            <a:pPr indent="-457200"/>
            <a:r>
              <a:rPr lang="cs-CZ" dirty="0"/>
              <a:t>po ukončení cyklů programu se zobrazí vyskakovací okno s výsledky a porovnáním robotů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cd42d71aa_0_8"/>
          <p:cNvSpPr txBox="1">
            <a:spLocks noGrp="1"/>
          </p:cNvSpPr>
          <p:nvPr>
            <p:ph type="ctrTitle"/>
          </p:nvPr>
        </p:nvSpPr>
        <p:spPr>
          <a:xfrm>
            <a:off x="1524000" y="2994750"/>
            <a:ext cx="9144000" cy="868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Zvolený software</a:t>
            </a:r>
            <a:endParaRPr dirty="0"/>
          </a:p>
        </p:txBody>
      </p:sp>
      <p:pic>
        <p:nvPicPr>
          <p:cNvPr id="2" name="Google Shape;95;p2" descr="A close up of a logo&#10;&#10;Description automatically generated">
            <a:extLst>
              <a:ext uri="{FF2B5EF4-FFF2-40B4-BE49-F238E27FC236}">
                <a16:creationId xmlns:a16="http://schemas.microsoft.com/office/drawing/2014/main" id="{2938FE7E-6748-E9E3-FF2E-1F7FEE0D6489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538233" y="5905314"/>
            <a:ext cx="3066661" cy="5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6;p2">
            <a:extLst>
              <a:ext uri="{FF2B5EF4-FFF2-40B4-BE49-F238E27FC236}">
                <a16:creationId xmlns:a16="http://schemas.microsoft.com/office/drawing/2014/main" id="{2DF01BD1-4EE5-F8F4-9617-CFF5530062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541" y="5525420"/>
            <a:ext cx="2625227" cy="9674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A42A225A-7F76-107E-5BF7-F40220E23E2D}"/>
              </a:ext>
            </a:extLst>
          </p:cNvPr>
          <p:cNvSpPr/>
          <p:nvPr/>
        </p:nvSpPr>
        <p:spPr>
          <a:xfrm>
            <a:off x="5199648" y="6188564"/>
            <a:ext cx="1792704" cy="36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 u="none" strike="noStrike" cap="none">
                <a:solidFill>
                  <a:srgbClr val="384557"/>
                </a:solidFill>
                <a:latin typeface="Arial"/>
                <a:ea typeface="Arial"/>
                <a:cs typeface="Arial"/>
                <a:sym typeface="Arial"/>
              </a:rPr>
              <a:t>Brno, 2023</a:t>
            </a:r>
            <a:endParaRPr sz="1600" b="1" i="0" u="none" strike="noStrike" cap="none">
              <a:solidFill>
                <a:srgbClr val="38455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 dirty="0"/>
              <a:t>Robotický SW Epson RC+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053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dirty="0"/>
              <a:t>vyvinutý japonskou firmou </a:t>
            </a:r>
            <a:r>
              <a:rPr lang="cs-CZ" dirty="0" err="1"/>
              <a:t>Seiko</a:t>
            </a:r>
            <a:r>
              <a:rPr lang="cs-CZ" dirty="0"/>
              <a:t> Epson </a:t>
            </a:r>
            <a:r>
              <a:rPr lang="cs-CZ" dirty="0" err="1"/>
              <a:t>Corporation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dirty="0"/>
              <a:t>vlastní programovací jazyk </a:t>
            </a:r>
            <a:r>
              <a:rPr lang="cs-CZ" b="1" dirty="0"/>
              <a:t>SPEL+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dirty="0"/>
              <a:t>rozšířené modely: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cs-CZ" dirty="0"/>
              <a:t>SCARA </a:t>
            </a:r>
            <a:r>
              <a:rPr lang="cs-CZ" dirty="0" err="1"/>
              <a:t>Robots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cs-CZ" dirty="0"/>
              <a:t>6-ti </a:t>
            </a:r>
            <a:r>
              <a:rPr lang="cs-CZ" dirty="0" err="1"/>
              <a:t>osá</a:t>
            </a:r>
            <a:r>
              <a:rPr lang="cs-CZ" dirty="0"/>
              <a:t> ramena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5834" y="3080670"/>
            <a:ext cx="2726021" cy="317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 l="24399" r="21656"/>
          <a:stretch/>
        </p:blipFill>
        <p:spPr>
          <a:xfrm>
            <a:off x="5231836" y="3642906"/>
            <a:ext cx="2613891" cy="2534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5834" y="432593"/>
            <a:ext cx="3381538" cy="132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2"/>
          </p:nvPr>
        </p:nvSpPr>
        <p:spPr>
          <a:xfrm>
            <a:off x="835257" y="2961838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dirty="0"/>
              <a:t>dostupný zdarma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dirty="0"/>
              <a:t>automatická kontrola kolizí u všech objektů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cs-CZ" dirty="0"/>
              <a:t>podrobný User </a:t>
            </a:r>
            <a:r>
              <a:rPr lang="cs-CZ" dirty="0" err="1"/>
              <a:t>Manual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19" name="Google Shape;119;p4" descr="Odznak, sledovat obrys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56950" y="20474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 descr="Odznak, přestat sledovat obry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0650" y="204743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839788" y="3556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 dirty="0"/>
              <a:t>Robotický SW Epson RC+</a:t>
            </a:r>
            <a:endParaRPr dirty="0"/>
          </a:p>
        </p:txBody>
      </p:sp>
      <p:sp>
        <p:nvSpPr>
          <p:cNvPr id="122" name="Google Shape;122;p4"/>
          <p:cNvSpPr txBox="1"/>
          <p:nvPr/>
        </p:nvSpPr>
        <p:spPr>
          <a:xfrm>
            <a:off x="6338806" y="2967603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cs-CZ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horší export simulovaných projektů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cs-CZ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omezené animace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cs-CZ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nekvalitní rozlišení simulace</a:t>
            </a:r>
            <a:endParaRPr dirty="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 descr="Scara Roboty - opticontro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1559" y="1681163"/>
            <a:ext cx="1208881" cy="1208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/>
              <a:t>Porovnávané modely SCARA</a:t>
            </a:r>
            <a:endParaRPr/>
          </a:p>
        </p:txBody>
      </p:sp>
      <p:sp>
        <p:nvSpPr>
          <p:cNvPr id="129" name="Google Shape;129;p7"/>
          <p:cNvSpPr txBox="1"/>
          <p:nvPr/>
        </p:nvSpPr>
        <p:spPr>
          <a:xfrm>
            <a:off x="1524981" y="1837426"/>
            <a:ext cx="13557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GX8_A652S</a:t>
            </a:r>
            <a:endParaRPr/>
          </a:p>
        </p:txBody>
      </p:sp>
      <p:sp>
        <p:nvSpPr>
          <p:cNvPr id="130" name="Google Shape;130;p7"/>
          <p:cNvSpPr txBox="1"/>
          <p:nvPr/>
        </p:nvSpPr>
        <p:spPr>
          <a:xfrm>
            <a:off x="5252226" y="1837426"/>
            <a:ext cx="13557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LS6-B602S</a:t>
            </a:r>
            <a:endParaRPr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199" y="3000964"/>
            <a:ext cx="2851583" cy="2099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4327" y="3000965"/>
            <a:ext cx="2851582" cy="2099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9311234" y="1837426"/>
            <a:ext cx="13557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T6-602S</a:t>
            </a:r>
            <a:endParaRPr/>
          </a:p>
        </p:txBody>
      </p:sp>
      <p:pic>
        <p:nvPicPr>
          <p:cNvPr id="134" name="Google Shape;13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5454" y="2850094"/>
            <a:ext cx="3368346" cy="240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cd42d71aa_0_8"/>
          <p:cNvSpPr txBox="1">
            <a:spLocks noGrp="1"/>
          </p:cNvSpPr>
          <p:nvPr>
            <p:ph type="ctrTitle"/>
          </p:nvPr>
        </p:nvSpPr>
        <p:spPr>
          <a:xfrm>
            <a:off x="1524000" y="2994750"/>
            <a:ext cx="9144000" cy="868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Řídící program</a:t>
            </a:r>
            <a:endParaRPr dirty="0"/>
          </a:p>
        </p:txBody>
      </p:sp>
      <p:pic>
        <p:nvPicPr>
          <p:cNvPr id="2" name="Google Shape;95;p2" descr="A close up of a logo&#10;&#10;Description automatically generated">
            <a:extLst>
              <a:ext uri="{FF2B5EF4-FFF2-40B4-BE49-F238E27FC236}">
                <a16:creationId xmlns:a16="http://schemas.microsoft.com/office/drawing/2014/main" id="{2938FE7E-6748-E9E3-FF2E-1F7FEE0D6489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538233" y="5905314"/>
            <a:ext cx="3066661" cy="5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6;p2">
            <a:extLst>
              <a:ext uri="{FF2B5EF4-FFF2-40B4-BE49-F238E27FC236}">
                <a16:creationId xmlns:a16="http://schemas.microsoft.com/office/drawing/2014/main" id="{2DF01BD1-4EE5-F8F4-9617-CFF5530062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541" y="5525420"/>
            <a:ext cx="2625227" cy="9674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A42A225A-7F76-107E-5BF7-F40220E23E2D}"/>
              </a:ext>
            </a:extLst>
          </p:cNvPr>
          <p:cNvSpPr/>
          <p:nvPr/>
        </p:nvSpPr>
        <p:spPr>
          <a:xfrm>
            <a:off x="5199648" y="6188564"/>
            <a:ext cx="1792704" cy="36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 u="none" strike="noStrike" cap="none">
                <a:solidFill>
                  <a:srgbClr val="384557"/>
                </a:solidFill>
                <a:latin typeface="Arial"/>
                <a:ea typeface="Arial"/>
                <a:cs typeface="Arial"/>
                <a:sym typeface="Arial"/>
              </a:rPr>
              <a:t>Brno, 2023</a:t>
            </a:r>
            <a:endParaRPr sz="1600" b="1" i="0" u="none" strike="noStrike" cap="none">
              <a:solidFill>
                <a:srgbClr val="38455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146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838200" y="4230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-CZ" dirty="0"/>
              <a:t>Vytvořené prostředí pro simulaci</a:t>
            </a:r>
            <a:endParaRPr dirty="0"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38200" y="2083636"/>
            <a:ext cx="383005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každá stanice se skládá z modelu stolu, zásobníku součástek a paletky </a:t>
            </a:r>
          </a:p>
          <a:p>
            <a:pPr marL="635000" indent="-457200">
              <a:spcBef>
                <a:spcPts val="0"/>
              </a:spcBef>
              <a:buSzPts val="2800"/>
            </a:pPr>
            <a:endParaRPr lang="cs-CZ" dirty="0"/>
          </a:p>
          <a:p>
            <a:pPr marL="635000" indent="-457200">
              <a:spcBef>
                <a:spcPts val="0"/>
              </a:spcBef>
              <a:buSzPts val="2800"/>
            </a:pPr>
            <a:r>
              <a:rPr lang="cs-CZ" dirty="0"/>
              <a:t>stoly označeny názvem příslušného robota</a:t>
            </a: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68BBF79-8AB2-4AAA-D311-78E77BF85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213" y="1860884"/>
            <a:ext cx="6569016" cy="36998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250</Words>
  <Application>Microsoft Office PowerPoint</Application>
  <PresentationFormat>Širokoúhlá obrazovka</PresentationFormat>
  <Paragraphs>57</Paragraphs>
  <Slides>17</Slides>
  <Notes>17</Notes>
  <HiddenSlides>0</HiddenSlides>
  <MMClips>1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0" baseType="lpstr">
      <vt:lpstr>Arial</vt:lpstr>
      <vt:lpstr>Calibri</vt:lpstr>
      <vt:lpstr>Motiv Office</vt:lpstr>
      <vt:lpstr>Simulace paletování</vt:lpstr>
      <vt:lpstr>Prezentace aplikace PowerPoint</vt:lpstr>
      <vt:lpstr>Popis a cíle projektu:</vt:lpstr>
      <vt:lpstr>Zvolený software</vt:lpstr>
      <vt:lpstr>Robotický SW Epson RC+</vt:lpstr>
      <vt:lpstr>Robotický SW Epson RC+</vt:lpstr>
      <vt:lpstr>Porovnávané modely SCARA</vt:lpstr>
      <vt:lpstr>Řídící program</vt:lpstr>
      <vt:lpstr>Vytvořené prostředí pro simulaci</vt:lpstr>
      <vt:lpstr>Funkce Robotické ruky</vt:lpstr>
      <vt:lpstr>Funkce chapadla</vt:lpstr>
      <vt:lpstr>Pozicování dílů</vt:lpstr>
      <vt:lpstr>Nahrávka simulace</vt:lpstr>
      <vt:lpstr>Výsledky měření</vt:lpstr>
      <vt:lpstr>Výsledné porovnání výkonnosti</vt:lpstr>
      <vt:lpstr>Prezentace aplikace PowerPoint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Simulace paletování</dc:title>
  <dc:creator>Jakub Eim</dc:creator>
  <cp:lastModifiedBy>Fiala Jan (217141)</cp:lastModifiedBy>
  <cp:revision>5</cp:revision>
  <dcterms:created xsi:type="dcterms:W3CDTF">2023-05-02T10:58:02Z</dcterms:created>
  <dcterms:modified xsi:type="dcterms:W3CDTF">2023-05-02T20:28:32Z</dcterms:modified>
</cp:coreProperties>
</file>